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2" r:id="rId39"/>
    <p:sldId id="295" r:id="rId40"/>
    <p:sldId id="296" r:id="rId41"/>
    <p:sldId id="297" r:id="rId4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25C1E"/>
    <a:srgbClr val="216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ontserrat Medium" pitchFamily="2" charset="-52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tserrat Medium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РЕГИСТРАЦИЯ </a:t>
            </a:r>
            <a:r>
              <a:rPr lang="en-US" sz="4000" b="1" dirty="0">
                <a:solidFill>
                  <a:srgbClr val="216FB2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b="1" dirty="0">
                <a:solidFill>
                  <a:srgbClr val="216FB2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НЕСОВЕРШЕННОЛЕТНИХ ГРАЖДАН </a:t>
            </a:r>
            <a:r>
              <a:rPr lang="en-US" sz="4000" b="1" dirty="0" smtClean="0">
                <a:solidFill>
                  <a:srgbClr val="216FB2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000" b="1" dirty="0" smtClean="0">
                <a:solidFill>
                  <a:srgbClr val="216FB2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b="1" dirty="0" smtClean="0">
                <a:solidFill>
                  <a:srgbClr val="216FB2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4000" b="1" dirty="0">
                <a:solidFill>
                  <a:srgbClr val="216FB2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ЕДИНОЙ ЦИФРОВОЙ ПЛАТФОРМЕ «РАБОТА В РОССИИ»</a:t>
            </a:r>
          </a:p>
          <a:p>
            <a:endParaRPr lang="ru-RU" sz="3600" dirty="0" smtClean="0">
              <a:latin typeface="Montserrat SemiBold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b="1" dirty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ВРЕМЕННОЕ ТРУДОУСТРОЙСТВО </a:t>
            </a:r>
            <a:r>
              <a:rPr lang="ru-RU" b="1" dirty="0" smtClean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dirty="0" smtClean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НЕСОВЕРШЕННОЛЕТНИХ </a:t>
            </a:r>
            <a:r>
              <a:rPr lang="ru-RU" b="1" dirty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ГРАЖДАН </a:t>
            </a:r>
            <a:r>
              <a:rPr lang="ru-RU" b="1" dirty="0" smtClean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b="1" dirty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ВОЗРАСТЕ </a:t>
            </a:r>
            <a:r>
              <a:rPr lang="ru-RU" b="1" dirty="0" smtClean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ОТ </a:t>
            </a:r>
            <a:r>
              <a:rPr lang="ru-RU" b="1" dirty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14 ДО 18 ЛЕТ </a:t>
            </a:r>
            <a:r>
              <a:rPr lang="ru-RU" b="1" dirty="0" smtClean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dirty="0" smtClean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b="1" dirty="0">
                <a:solidFill>
                  <a:srgbClr val="F25C1E"/>
                </a:solidFill>
                <a:latin typeface="Montserrat SemiBold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27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Создание резюме в личном кабинете соискателя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После заполнения необходимых блоков резюме нажать на кнопку </a:t>
            </a:r>
            <a:b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</a:b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«Сохранить и опубликовать»</a:t>
            </a:r>
            <a:endParaRPr lang="ru-RU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Теперь Ваше резюме отправлено на проверку. </a:t>
            </a:r>
          </a:p>
          <a:p>
            <a:pPr algn="ctr"/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До окончания модерации оно будет находиться в статусе </a:t>
            </a: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«Ожидает модерации»</a:t>
            </a:r>
          </a:p>
          <a:p>
            <a:pPr algn="ctr"/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После успешной проверки статус изменится на </a:t>
            </a: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«Одобрено»</a:t>
            </a:r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, </a:t>
            </a:r>
          </a:p>
          <a:p>
            <a:pPr algn="ctr"/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29982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После того, как Ваше резюме прошло модерацию,  и статус резюме поменялся на «Одобрено», переходим к подаче заявления на содействие в поиске подходящей работы.</a:t>
            </a:r>
          </a:p>
          <a:p>
            <a:endParaRPr lang="ru-RU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Находясь в личном кабинете выбрать пункт меню </a:t>
            </a: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«Все сервисы»</a:t>
            </a:r>
            <a:endParaRPr lang="ru-RU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6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3905" y="1337310"/>
            <a:ext cx="494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В раскрывшемся меню в каталоге услуг выбираем </a:t>
            </a:r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«Заявления»</a:t>
            </a:r>
            <a:endParaRPr lang="ru-RU" sz="20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39193"/>
            <a:ext cx="6017805" cy="53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Для оформления заявления на содействие в поиске подходящей работы указываем регион </a:t>
            </a:r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«Санкт-Петербург»</a:t>
            </a:r>
            <a:endParaRPr lang="ru-RU" sz="20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36" y="2157662"/>
            <a:ext cx="8245247" cy="43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После указания региона появится кнопка </a:t>
            </a:r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«Создать заявление», </a:t>
            </a:r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при нажатии на нее Вам открывается окно Заявления</a:t>
            </a:r>
            <a:endParaRPr lang="ru-RU" sz="20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6" y="2034237"/>
            <a:ext cx="6933163" cy="44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2154" y="1115575"/>
            <a:ext cx="49477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В личном кабинете Вам необходимо подать </a:t>
            </a:r>
          </a:p>
          <a:p>
            <a:pPr algn="ctr"/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3 заявления:</a:t>
            </a:r>
          </a:p>
          <a:p>
            <a:pPr algn="ctr"/>
            <a:endParaRPr lang="ru-RU" sz="2000" dirty="0" smtClean="0">
              <a:solidFill>
                <a:srgbClr val="F25C1E"/>
              </a:solidFill>
              <a:latin typeface="Montserrat SemiBold" pitchFamily="2" charset="-52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Содействие гражданам в поиске подходящей работы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Организация временного трудоустройства несовершеннолетних граждан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Организация профессиональной ориентации</a:t>
            </a:r>
            <a:endParaRPr lang="ru-RU" sz="20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8" y="785940"/>
            <a:ext cx="6522608" cy="58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1" y="1245870"/>
            <a:ext cx="7561140" cy="5022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9859" y="1245870"/>
            <a:ext cx="40927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В блоке личные данные 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заявителя обязательно 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выберите пункт</a:t>
            </a:r>
          </a:p>
          <a:p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«Я ищу работу и не претендую</a:t>
            </a:r>
          </a:p>
          <a:p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на признание безработным»</a:t>
            </a:r>
            <a:endParaRPr lang="ru-RU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9859" y="3183127"/>
            <a:ext cx="4224233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dirty="0" smtClean="0">
                <a:solidFill>
                  <a:srgbClr val="216FB2"/>
                </a:solidFill>
                <a:latin typeface="Montserrat SemiBold" pitchFamily="2" charset="-52"/>
              </a:rPr>
              <a:t>Проверьте </a:t>
            </a:r>
            <a:r>
              <a:rPr lang="ru-RU" sz="1550" dirty="0">
                <a:solidFill>
                  <a:srgbClr val="216FB2"/>
                </a:solidFill>
                <a:latin typeface="Montserrat SemiBold" pitchFamily="2" charset="-52"/>
              </a:rPr>
              <a:t>сведения, </a:t>
            </a:r>
            <a:r>
              <a:rPr lang="ru-RU" sz="1550" dirty="0" smtClean="0">
                <a:solidFill>
                  <a:srgbClr val="216FB2"/>
                </a:solidFill>
                <a:latin typeface="Montserrat SemiBold" pitchFamily="2" charset="-52"/>
              </a:rPr>
              <a:t>переданные</a:t>
            </a:r>
          </a:p>
          <a:p>
            <a:r>
              <a:rPr lang="ru-RU" sz="1550" dirty="0" smtClean="0">
                <a:solidFill>
                  <a:srgbClr val="216FB2"/>
                </a:solidFill>
                <a:latin typeface="Montserrat SemiBold" pitchFamily="2" charset="-52"/>
              </a:rPr>
              <a:t>из </a:t>
            </a:r>
            <a:r>
              <a:rPr lang="ru-RU" sz="1550" dirty="0">
                <a:solidFill>
                  <a:srgbClr val="216FB2"/>
                </a:solidFill>
                <a:latin typeface="Montserrat SemiBold" pitchFamily="2" charset="-52"/>
              </a:rPr>
              <a:t>вашей учетной записи </a:t>
            </a:r>
            <a:endParaRPr lang="ru-RU" sz="155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550" dirty="0" err="1" smtClean="0">
                <a:solidFill>
                  <a:srgbClr val="216FB2"/>
                </a:solidFill>
                <a:latin typeface="Montserrat SemiBold" pitchFamily="2" charset="-52"/>
              </a:rPr>
              <a:t>Госуслуги</a:t>
            </a:r>
            <a:r>
              <a:rPr lang="ru-RU" sz="1550" dirty="0" smtClean="0">
                <a:solidFill>
                  <a:srgbClr val="216FB2"/>
                </a:solidFill>
                <a:latin typeface="Montserrat SemiBold" pitchFamily="2" charset="-52"/>
              </a:rPr>
              <a:t> на </a:t>
            </a:r>
            <a:r>
              <a:rPr lang="ru-RU" sz="1550" dirty="0">
                <a:solidFill>
                  <a:srgbClr val="216FB2"/>
                </a:solidFill>
                <a:latin typeface="Montserrat SemiBold" pitchFamily="2" charset="-52"/>
              </a:rPr>
              <a:t>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4147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408" y="1161699"/>
            <a:ext cx="1031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В блоке «Резюме» в раскрывающемся списке</a:t>
            </a:r>
          </a:p>
          <a:p>
            <a:pPr algn="ctr"/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выбираете свое резюме «временное трудоустройство несовершеннолетних»</a:t>
            </a:r>
            <a:endParaRPr lang="ru-RU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80" y="2086491"/>
            <a:ext cx="8487960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содействие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гражданам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999460"/>
            <a:ext cx="5850037" cy="559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546" y="1860698"/>
            <a:ext cx="53306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«Адрес регистрации»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укажите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действующий адрес регистрации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месту жительства </a:t>
            </a: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(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указан в паспорте на страницах с 5-й по </a:t>
            </a: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12-ю)</a:t>
            </a:r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3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8319" y="1169582"/>
            <a:ext cx="84034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«Сведения по последнему месту работу»</a:t>
            </a:r>
          </a:p>
          <a:p>
            <a:pPr algn="ctr"/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Обратите внимание, что пункт «Есть опыт работы» </a:t>
            </a:r>
          </a:p>
          <a:p>
            <a:pPr algn="ctr"/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должен быть неактивен</a:t>
            </a:r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13" y="2522719"/>
            <a:ext cx="6220693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365" y="247592"/>
            <a:ext cx="57332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Шаг 1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Авторизация на единой цифровой платформе «Работа в России» через учетную запись ЕСИА</a:t>
            </a:r>
          </a:p>
          <a:p>
            <a:endParaRPr lang="ru-RU" sz="800" dirty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400" dirty="0" smtClean="0">
                <a:solidFill>
                  <a:srgbClr val="216FB2"/>
                </a:solidFill>
                <a:latin typeface="Montserrat SemiBold" pitchFamily="2" charset="-52"/>
              </a:rPr>
              <a:t>Если учетной записи ЕСИА нет, ее можно создать самостоятельно или обратиться в центр занятости населения, где сотрудник поможет создать и подтвердить ее</a:t>
            </a:r>
            <a:r>
              <a:rPr lang="ru-RU" sz="1400" dirty="0" smtClean="0">
                <a:latin typeface="Montserrat SemiBold" pitchFamily="2" charset="-52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742" y="2738819"/>
            <a:ext cx="4549697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Шаг 2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Создание резюме</a:t>
            </a:r>
          </a:p>
          <a:p>
            <a:endParaRPr lang="ru-RU" sz="8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400" dirty="0" smtClean="0">
                <a:solidFill>
                  <a:srgbClr val="216FB2"/>
                </a:solidFill>
                <a:latin typeface="Montserrat SemiBold" pitchFamily="2" charset="-52"/>
              </a:rPr>
              <a:t>Составьте резюме, пользуясь данной инструкцией</a:t>
            </a:r>
            <a:endParaRPr lang="ru-RU" sz="1400" dirty="0">
              <a:solidFill>
                <a:srgbClr val="216FB2"/>
              </a:solidFill>
              <a:latin typeface="Montserrat SemiBold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742" y="4222079"/>
            <a:ext cx="4549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Шаг 3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Ожидание модерации резюме сотрудником службы занятости населения</a:t>
            </a:r>
          </a:p>
          <a:p>
            <a:endParaRPr lang="ru-RU" sz="8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400" dirty="0" smtClean="0">
                <a:solidFill>
                  <a:srgbClr val="216FB2"/>
                </a:solidFill>
                <a:latin typeface="Montserrat SemiBold" pitchFamily="2" charset="-52"/>
              </a:rPr>
              <a:t>Модерация резюме проходит в течение одного рабочего дня</a:t>
            </a:r>
            <a:endParaRPr lang="ru-RU" sz="1400" dirty="0">
              <a:solidFill>
                <a:srgbClr val="216FB2"/>
              </a:solidFill>
              <a:latin typeface="Montserrat SemiBold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4073" y="247592"/>
            <a:ext cx="4549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Шаг 4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Подача заявления на содействие </a:t>
            </a:r>
            <a:b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</a:br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в поиске подходящей работы</a:t>
            </a:r>
          </a:p>
          <a:p>
            <a:endParaRPr lang="ru-RU" sz="8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400" dirty="0" smtClean="0">
                <a:solidFill>
                  <a:srgbClr val="216FB2"/>
                </a:solidFill>
                <a:latin typeface="Montserrat SemiBold" pitchFamily="2" charset="-52"/>
              </a:rPr>
              <a:t>Заполните форму заявления и прикрепите резюме. </a:t>
            </a:r>
            <a:endParaRPr lang="ru-RU" sz="1400" dirty="0">
              <a:solidFill>
                <a:srgbClr val="216FB2"/>
              </a:solidFill>
              <a:latin typeface="Montserrat SemiBold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4074" y="2500292"/>
            <a:ext cx="4549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Шаг 5 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Подача заявления на  организацию временного трудоустройства несовершеннолетних граждан</a:t>
            </a:r>
            <a:endParaRPr lang="ru-RU" dirty="0" smtClean="0">
              <a:solidFill>
                <a:srgbClr val="216FB2"/>
              </a:solidFill>
              <a:latin typeface="Montserrat SemiBold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4073" y="4235413"/>
            <a:ext cx="4549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Шаг </a:t>
            </a: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6</a:t>
            </a:r>
            <a:endParaRPr lang="ru-RU" dirty="0" smtClean="0">
              <a:solidFill>
                <a:srgbClr val="F25C1E"/>
              </a:solidFill>
              <a:latin typeface="Montserrat SemiBold" pitchFamily="2" charset="-52"/>
            </a:endParaRP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Подача заявления на  организацию профессиональной ориентации граждан</a:t>
            </a:r>
            <a:endParaRPr lang="ru-RU" dirty="0" smtClean="0">
              <a:solidFill>
                <a:srgbClr val="216FB2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02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0097" y="1392866"/>
            <a:ext cx="34698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Проверьте Ваши контактные </a:t>
            </a:r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данные</a:t>
            </a:r>
            <a:endParaRPr lang="ru-RU" sz="1900" dirty="0" smtClean="0">
              <a:solidFill>
                <a:srgbClr val="216FB2"/>
              </a:solidFill>
              <a:latin typeface="Montserrat SemiBold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14768"/>
            <a:ext cx="7392432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содействие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гражданам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4490" y="1306777"/>
            <a:ext cx="4049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«Место оказания услуги»</a:t>
            </a:r>
          </a:p>
          <a:p>
            <a:endParaRPr lang="ru-RU" sz="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Укажите регион обращения в центр занятости </a:t>
            </a:r>
            <a:b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</a:b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Санкт-Петербург</a:t>
            </a:r>
          </a:p>
          <a:p>
            <a:endParaRPr lang="ru-RU" sz="2000" dirty="0" smtClean="0">
              <a:solidFill>
                <a:srgbClr val="F25C1E"/>
              </a:solidFill>
              <a:latin typeface="Montserrat SemiBold" pitchFamily="2" charset="-52"/>
            </a:endParaRPr>
          </a:p>
          <a:p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Далее необходимо выбрать Центр занятости населения</a:t>
            </a:r>
          </a:p>
          <a:p>
            <a:endParaRPr lang="ru-RU" sz="12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2000" u="sng" dirty="0" smtClean="0">
                <a:solidFill>
                  <a:srgbClr val="0070C0"/>
                </a:solidFill>
                <a:latin typeface="Montserrat SemiBold" pitchFamily="2" charset="-52"/>
              </a:rPr>
              <a:t>ОБРАТИТЕ ВНИМАНИЕ </a:t>
            </a:r>
            <a:r>
              <a:rPr lang="ru-RU" sz="2000" dirty="0" smtClean="0">
                <a:solidFill>
                  <a:srgbClr val="0070C0"/>
                </a:solidFill>
                <a:latin typeface="Montserrat SemiBold" pitchFamily="2" charset="-52"/>
              </a:rPr>
              <a:t>необходимо выбрать центр </a:t>
            </a:r>
            <a:r>
              <a:rPr lang="ru-RU" sz="2000" dirty="0" smtClean="0">
                <a:solidFill>
                  <a:srgbClr val="0070C0"/>
                </a:solidFill>
                <a:latin typeface="Montserrat SemiBold" pitchFamily="2" charset="-52"/>
              </a:rPr>
              <a:t>занятости того района, </a:t>
            </a:r>
            <a:endParaRPr lang="ru-RU" sz="2000" dirty="0" smtClean="0">
              <a:solidFill>
                <a:srgbClr val="0070C0"/>
              </a:solidFill>
              <a:latin typeface="Montserrat SemiBold" pitchFamily="2" charset="-52"/>
            </a:endParaRPr>
          </a:p>
          <a:p>
            <a:r>
              <a:rPr lang="ru-RU" sz="2000" u="sng" dirty="0" smtClean="0">
                <a:solidFill>
                  <a:srgbClr val="F25C1E"/>
                </a:solidFill>
                <a:latin typeface="Montserrat SemiBold" pitchFamily="2" charset="-52"/>
              </a:rPr>
              <a:t>в </a:t>
            </a:r>
            <a:r>
              <a:rPr lang="ru-RU" sz="2000" u="sng" dirty="0" smtClean="0">
                <a:solidFill>
                  <a:srgbClr val="F25C1E"/>
                </a:solidFill>
                <a:latin typeface="Montserrat SemiBold" pitchFamily="2" charset="-52"/>
              </a:rPr>
              <a:t>каком планируете осуществлять трудовую деятельность</a:t>
            </a:r>
            <a:endParaRPr lang="ru-RU" sz="2000" u="sng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8364" y="1306777"/>
            <a:ext cx="4635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«Социальный статус»</a:t>
            </a:r>
          </a:p>
          <a:p>
            <a:endParaRPr lang="ru-RU" sz="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Поставьте галочку в самом последнем пункте</a:t>
            </a:r>
            <a:endParaRPr lang="ru-RU" sz="12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«Являюсь несовершеннолетним </a:t>
            </a:r>
            <a:b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</a:br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в возрасте от 14 до 18 лет»</a:t>
            </a:r>
            <a:endParaRPr lang="ru-RU" sz="2000" u="sng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433355" y="1169581"/>
            <a:ext cx="6732989" cy="5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815" y="967381"/>
            <a:ext cx="95185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«Сведения о занятости»</a:t>
            </a:r>
          </a:p>
          <a:p>
            <a:pPr algn="ctr"/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Отметьте в первом пункте отношусь/не отношусь к гражданам не достигшим 16-летнего возраста</a:t>
            </a:r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0" y="2118317"/>
            <a:ext cx="7916432" cy="46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013" y="1048028"/>
            <a:ext cx="951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«Сведения о занятости»</a:t>
            </a:r>
          </a:p>
          <a:p>
            <a:pPr algn="ctr"/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Во всех остальных пунктах проставьте «не отношусь»</a:t>
            </a:r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1" y="1987223"/>
            <a:ext cx="8150348" cy="47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060" y="1569586"/>
            <a:ext cx="49654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«Подтверждение данных»</a:t>
            </a:r>
          </a:p>
          <a:p>
            <a:endParaRPr lang="ru-RU" sz="1900" dirty="0" smtClean="0">
              <a:solidFill>
                <a:srgbClr val="F25C1E"/>
              </a:solidFill>
              <a:latin typeface="Montserrat SemiBold" pitchFamily="2" charset="-52"/>
            </a:endParaRPr>
          </a:p>
          <a:p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Для успешной подачи заявления необходимо ознакомиться с представленной информацией и подтвердить </a:t>
            </a:r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данные.</a:t>
            </a:r>
          </a:p>
          <a:p>
            <a:endParaRPr lang="ru-RU" sz="1900" dirty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Прочитайте все пункты и подтвердите данные, проставив галочки.</a:t>
            </a:r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20725"/>
            <a:ext cx="3038364" cy="5178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0060" y="5369442"/>
            <a:ext cx="36615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Затем нажмите на кнопку </a:t>
            </a:r>
            <a:endParaRPr lang="ru-RU" sz="1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«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val="3727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содействие гражданам </a:t>
            </a: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/>
            </a:r>
            <a:b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</a:br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Теперь Ваше заявление отправлено в Центр занятости населения для обработки. </a:t>
            </a:r>
          </a:p>
          <a:p>
            <a:pPr algn="ctr"/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Заявление обрабатывается в течение 1 суток. </a:t>
            </a:r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личный кабинет Вам будут поступать уведомления о статусе Вашего заявления</a:t>
            </a:r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" y="2906915"/>
            <a:ext cx="1063138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69292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Проверьте </a:t>
            </a:r>
            <a:r>
              <a:rPr lang="ru-RU" dirty="0">
                <a:solidFill>
                  <a:srgbClr val="216FB2"/>
                </a:solidFill>
                <a:latin typeface="Montserrat SemiBold" pitchFamily="2" charset="-52"/>
              </a:rPr>
              <a:t>сведения, </a:t>
            </a:r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переданные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из </a:t>
            </a:r>
            <a:r>
              <a:rPr lang="ru-RU" dirty="0">
                <a:solidFill>
                  <a:srgbClr val="216FB2"/>
                </a:solidFill>
                <a:latin typeface="Montserrat SemiBold" pitchFamily="2" charset="-52"/>
              </a:rPr>
              <a:t>вашей учетной записи </a:t>
            </a:r>
            <a:r>
              <a:rPr lang="ru-RU" dirty="0" err="1" smtClean="0">
                <a:solidFill>
                  <a:srgbClr val="216FB2"/>
                </a:solidFill>
                <a:latin typeface="Montserrat SemiBold" pitchFamily="2" charset="-52"/>
              </a:rPr>
              <a:t>Госуслуги</a:t>
            </a:r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 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на </a:t>
            </a:r>
            <a:r>
              <a:rPr lang="ru-RU" dirty="0">
                <a:solidFill>
                  <a:srgbClr val="216FB2"/>
                </a:solidFill>
                <a:latin typeface="Montserrat SemiBold" pitchFamily="2" charset="-52"/>
              </a:rPr>
              <a:t>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1291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2708"/>
            <a:ext cx="4210137" cy="5166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8"/>
            <a:ext cx="3365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Montserrat SemiBold" pitchFamily="2" charset="-52"/>
              </a:rPr>
              <a:t>В блоке «Резюме» в раскрывающемся списке</a:t>
            </a:r>
          </a:p>
          <a:p>
            <a:r>
              <a:rPr lang="ru-RU" dirty="0">
                <a:solidFill>
                  <a:srgbClr val="F25C1E"/>
                </a:solidFill>
                <a:latin typeface="Montserrat SemiBold" pitchFamily="2" charset="-52"/>
              </a:rPr>
              <a:t>выбираете свое резюме «временное трудоустройство несовершеннолетних»</a:t>
            </a:r>
            <a:endParaRPr lang="ru-RU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7830" y="3326243"/>
            <a:ext cx="3807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«Адрес регистрации»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укажите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действующий адрес регистрации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месту жительства </a:t>
            </a: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(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указан в паспорте на страницах с 5-й по </a:t>
            </a: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12-ю)</a:t>
            </a:r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6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Проверьте Ваши контактные данные</a:t>
            </a:r>
          </a:p>
          <a:p>
            <a:endParaRPr lang="ru-RU" sz="2000" dirty="0" smtClean="0">
              <a:solidFill>
                <a:srgbClr val="F25C1E"/>
              </a:solidFill>
              <a:latin typeface="Montserrat SemiBold" pitchFamily="2" charset="-52"/>
            </a:endParaRPr>
          </a:p>
          <a:p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Указанные контакты необходимы для связи </a:t>
            </a:r>
            <a:b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</a:br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с Вами</a:t>
            </a:r>
            <a:endParaRPr lang="ru-RU" sz="20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248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210" y="99364"/>
            <a:ext cx="115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216FB2"/>
                </a:solidFill>
                <a:latin typeface="Montserrat Medium" pitchFamily="2" charset="-52"/>
              </a:rPr>
              <a:t>Для авторизации на единой цифровой платформе, необходимо перейти на сайт </a:t>
            </a:r>
            <a:r>
              <a:rPr lang="en-US" b="1" dirty="0" smtClean="0">
                <a:solidFill>
                  <a:srgbClr val="F25C1E"/>
                </a:solidFill>
                <a:latin typeface="Montserrat SemiBold" pitchFamily="2" charset="-52"/>
              </a:rPr>
              <a:t>trudvsem.ru</a:t>
            </a:r>
            <a:endParaRPr lang="ru-RU" b="1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054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0288" y="1320187"/>
            <a:ext cx="4049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«Место оказания услуги»</a:t>
            </a:r>
          </a:p>
          <a:p>
            <a:endParaRPr lang="ru-RU" sz="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Укажите регион обращения в центр занятости </a:t>
            </a:r>
            <a:b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</a:b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Санкт-Петербург</a:t>
            </a:r>
          </a:p>
          <a:p>
            <a:endParaRPr lang="ru-RU" sz="2000" dirty="0" smtClean="0">
              <a:solidFill>
                <a:srgbClr val="F25C1E"/>
              </a:solidFill>
              <a:latin typeface="Montserrat SemiBold" pitchFamily="2" charset="-52"/>
            </a:endParaRPr>
          </a:p>
          <a:p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Далее необходимо выбрать Центр занятости населения</a:t>
            </a:r>
          </a:p>
          <a:p>
            <a:endParaRPr lang="ru-RU" sz="12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2000" u="sng" dirty="0" smtClean="0">
                <a:solidFill>
                  <a:srgbClr val="0070C0"/>
                </a:solidFill>
                <a:latin typeface="Montserrat SemiBold" pitchFamily="2" charset="-52"/>
              </a:rPr>
              <a:t>ОБРАТИТЕ ВНИМАНИЕ </a:t>
            </a:r>
            <a:r>
              <a:rPr lang="ru-RU" sz="2000" dirty="0" smtClean="0">
                <a:solidFill>
                  <a:srgbClr val="0070C0"/>
                </a:solidFill>
                <a:latin typeface="Montserrat SemiBold" pitchFamily="2" charset="-52"/>
              </a:rPr>
              <a:t>необходимо выбрать центр </a:t>
            </a:r>
            <a:r>
              <a:rPr lang="ru-RU" sz="2000" dirty="0" smtClean="0">
                <a:solidFill>
                  <a:srgbClr val="0070C0"/>
                </a:solidFill>
                <a:latin typeface="Montserrat SemiBold" pitchFamily="2" charset="-52"/>
              </a:rPr>
              <a:t>занятости того района, </a:t>
            </a:r>
            <a:endParaRPr lang="ru-RU" sz="2000" dirty="0" smtClean="0">
              <a:solidFill>
                <a:srgbClr val="0070C0"/>
              </a:solidFill>
              <a:latin typeface="Montserrat SemiBold" pitchFamily="2" charset="-52"/>
            </a:endParaRPr>
          </a:p>
          <a:p>
            <a:r>
              <a:rPr lang="ru-RU" sz="2000" u="sng" dirty="0" smtClean="0">
                <a:solidFill>
                  <a:srgbClr val="F25C1E"/>
                </a:solidFill>
                <a:latin typeface="Montserrat SemiBold" pitchFamily="2" charset="-52"/>
              </a:rPr>
              <a:t>в </a:t>
            </a:r>
            <a:r>
              <a:rPr lang="ru-RU" sz="2000" u="sng" dirty="0" smtClean="0">
                <a:solidFill>
                  <a:srgbClr val="F25C1E"/>
                </a:solidFill>
                <a:latin typeface="Montserrat SemiBold" pitchFamily="2" charset="-52"/>
              </a:rPr>
              <a:t>каком планируете осуществлять трудовую деятельность</a:t>
            </a:r>
            <a:endParaRPr lang="ru-RU" sz="2000" u="sng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80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0288" y="1808702"/>
            <a:ext cx="404966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</a:t>
            </a:r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«Временное трудоустройство»</a:t>
            </a:r>
          </a:p>
          <a:p>
            <a:endParaRPr lang="ru-RU" sz="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Выберите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 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  <a:p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Далее необходимо выбрать 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предпочтительный месяц работы</a:t>
            </a:r>
          </a:p>
          <a:p>
            <a:endParaRPr lang="ru-RU" sz="1200" dirty="0" smtClean="0">
              <a:solidFill>
                <a:srgbClr val="216FB2"/>
              </a:solidFill>
              <a:latin typeface="Montserrat SemiBold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7" y="1320187"/>
            <a:ext cx="5762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организацию временного трудоустройства несовершеннолетних граждан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</a:t>
            </a:r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«Способ получения материальной поддержки»</a:t>
            </a:r>
            <a:endParaRPr lang="ru-RU" sz="1900" dirty="0">
              <a:solidFill>
                <a:srgbClr val="216FB2"/>
              </a:solidFill>
              <a:latin typeface="Montserrat SemiBold" pitchFamily="2" charset="-52"/>
            </a:endParaRPr>
          </a:p>
          <a:p>
            <a:endParaRPr lang="ru-RU" sz="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Укажите реквизиты банковской карты </a:t>
            </a: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открытой на Ваше </a:t>
            </a:r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имя</a:t>
            </a:r>
            <a:endParaRPr lang="ru-RU" sz="1900" dirty="0">
              <a:solidFill>
                <a:srgbClr val="216FB2"/>
              </a:solidFill>
              <a:latin typeface="Montserrat SemiBold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215025"/>
            <a:ext cx="4086292" cy="56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190126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Блок </a:t>
            </a:r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п</a:t>
            </a: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ри наличии указанной категории</a:t>
            </a:r>
            <a:endParaRPr lang="ru-RU" sz="1900" dirty="0">
              <a:solidFill>
                <a:srgbClr val="216FB2"/>
              </a:solidFill>
              <a:latin typeface="Montserrat SemiBold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8" y="4441952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Дать согласие на обработку персональных данных</a:t>
            </a:r>
            <a:endParaRPr lang="ru-RU" sz="1900" dirty="0">
              <a:solidFill>
                <a:srgbClr val="216FB2"/>
              </a:solidFill>
              <a:latin typeface="Montserrat SemiBold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9767" y="5401390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Нажать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«ОТПРАВИТЬ ЗАЯВЛЕНИЕ»</a:t>
            </a:r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19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профессиональную ориентацию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30786"/>
            <a:ext cx="6284663" cy="5727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Проверьте </a:t>
            </a:r>
            <a:r>
              <a:rPr lang="ru-RU" dirty="0">
                <a:solidFill>
                  <a:srgbClr val="216FB2"/>
                </a:solidFill>
                <a:latin typeface="Montserrat SemiBold" pitchFamily="2" charset="-52"/>
              </a:rPr>
              <a:t>сведения, </a:t>
            </a:r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переданные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из </a:t>
            </a:r>
            <a:r>
              <a:rPr lang="ru-RU" dirty="0">
                <a:solidFill>
                  <a:srgbClr val="216FB2"/>
                </a:solidFill>
                <a:latin typeface="Montserrat SemiBold" pitchFamily="2" charset="-52"/>
              </a:rPr>
              <a:t>вашей учетной записи </a:t>
            </a:r>
            <a:r>
              <a:rPr lang="ru-RU" dirty="0" err="1" smtClean="0">
                <a:solidFill>
                  <a:srgbClr val="216FB2"/>
                </a:solidFill>
                <a:latin typeface="Montserrat SemiBold" pitchFamily="2" charset="-52"/>
              </a:rPr>
              <a:t>Госуслуги</a:t>
            </a:r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 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на </a:t>
            </a:r>
            <a:r>
              <a:rPr lang="ru-RU" dirty="0">
                <a:solidFill>
                  <a:srgbClr val="216FB2"/>
                </a:solidFill>
                <a:latin typeface="Montserrat SemiBold" pitchFamily="2" charset="-52"/>
              </a:rPr>
              <a:t>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8291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профессиональную ориентацию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9" y="1186972"/>
            <a:ext cx="5476875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043" y="1186972"/>
            <a:ext cx="3807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«Адрес регистрации»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укажите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действующий адрес регистрации </a:t>
            </a:r>
          </a:p>
          <a:p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месту жительства </a:t>
            </a: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(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указан в паспорте на страницах с 5-й по </a:t>
            </a: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12-ю)</a:t>
            </a:r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004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профессиональную ориентацию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" y="1414853"/>
            <a:ext cx="5372850" cy="2800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Проверьте Ваши контактные данные</a:t>
            </a:r>
          </a:p>
          <a:p>
            <a:endParaRPr lang="ru-RU" sz="2000" dirty="0" smtClean="0">
              <a:solidFill>
                <a:srgbClr val="F25C1E"/>
              </a:solidFill>
              <a:latin typeface="Montserrat SemiBold" pitchFamily="2" charset="-52"/>
            </a:endParaRPr>
          </a:p>
          <a:p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Указанные контакты необходимы для связи </a:t>
            </a:r>
            <a:b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</a:br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с Вами</a:t>
            </a:r>
            <a:endParaRPr lang="ru-RU" sz="20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14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профессиональную ориентацию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1011"/>
            <a:ext cx="5743575" cy="390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0288" y="1320187"/>
            <a:ext cx="4049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«Место оказания услуги»</a:t>
            </a:r>
          </a:p>
          <a:p>
            <a:endParaRPr lang="ru-RU" sz="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Укажите регион обращения в центр занятости </a:t>
            </a:r>
            <a:b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</a:b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Санкт-Петербург</a:t>
            </a:r>
          </a:p>
          <a:p>
            <a:endParaRPr lang="ru-RU" sz="2000" dirty="0" smtClean="0">
              <a:solidFill>
                <a:srgbClr val="F25C1E"/>
              </a:solidFill>
              <a:latin typeface="Montserrat SemiBold" pitchFamily="2" charset="-52"/>
            </a:endParaRPr>
          </a:p>
          <a:p>
            <a:r>
              <a:rPr lang="ru-RU" sz="2000" dirty="0" smtClean="0">
                <a:solidFill>
                  <a:srgbClr val="216FB2"/>
                </a:solidFill>
                <a:latin typeface="Montserrat SemiBold" pitchFamily="2" charset="-52"/>
              </a:rPr>
              <a:t>Далее необходимо выбрать Центр занятости населения</a:t>
            </a:r>
          </a:p>
          <a:p>
            <a:endParaRPr lang="ru-RU" sz="12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2000" u="sng" dirty="0" smtClean="0">
                <a:solidFill>
                  <a:srgbClr val="0070C0"/>
                </a:solidFill>
                <a:latin typeface="Montserrat SemiBold" pitchFamily="2" charset="-52"/>
              </a:rPr>
              <a:t>ОБРАТИТЕ ВНИМАНИЕ </a:t>
            </a:r>
            <a:r>
              <a:rPr lang="ru-RU" sz="2000" dirty="0" smtClean="0">
                <a:solidFill>
                  <a:srgbClr val="0070C0"/>
                </a:solidFill>
                <a:latin typeface="Montserrat SemiBold" pitchFamily="2" charset="-52"/>
              </a:rPr>
              <a:t>необходимо выбрать центр </a:t>
            </a:r>
            <a:r>
              <a:rPr lang="ru-RU" sz="2000" dirty="0" smtClean="0">
                <a:solidFill>
                  <a:srgbClr val="0070C0"/>
                </a:solidFill>
                <a:latin typeface="Montserrat SemiBold" pitchFamily="2" charset="-52"/>
              </a:rPr>
              <a:t>занятости того района, </a:t>
            </a:r>
            <a:endParaRPr lang="ru-RU" sz="2000" dirty="0" smtClean="0">
              <a:solidFill>
                <a:srgbClr val="0070C0"/>
              </a:solidFill>
              <a:latin typeface="Montserrat SemiBold" pitchFamily="2" charset="-52"/>
            </a:endParaRPr>
          </a:p>
          <a:p>
            <a:r>
              <a:rPr lang="ru-RU" sz="2000" u="sng" dirty="0" smtClean="0">
                <a:solidFill>
                  <a:srgbClr val="F25C1E"/>
                </a:solidFill>
                <a:latin typeface="Montserrat SemiBold" pitchFamily="2" charset="-52"/>
              </a:rPr>
              <a:t>в </a:t>
            </a:r>
            <a:r>
              <a:rPr lang="ru-RU" sz="2000" u="sng" dirty="0" smtClean="0">
                <a:solidFill>
                  <a:srgbClr val="F25C1E"/>
                </a:solidFill>
                <a:latin typeface="Montserrat SemiBold" pitchFamily="2" charset="-52"/>
              </a:rPr>
              <a:t>каком планируете осуществлять трудовую деятельность</a:t>
            </a:r>
            <a:endParaRPr lang="ru-RU" sz="2000" u="sng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933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Montserrat Medium" pitchFamily="2" charset="-52"/>
              </a:rPr>
              <a:t>Подача заявления на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профессиональную ориентацию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57347"/>
            <a:ext cx="4443924" cy="5537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9768" y="3190126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Блок </a:t>
            </a:r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п</a:t>
            </a: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ри наличии указанной категории</a:t>
            </a:r>
            <a:endParaRPr lang="ru-RU" sz="1900" dirty="0">
              <a:solidFill>
                <a:srgbClr val="216FB2"/>
              </a:solidFill>
              <a:latin typeface="Montserrat SemiBold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8" y="4441952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Дать согласие на обработку персональных данных</a:t>
            </a:r>
            <a:endParaRPr lang="ru-RU" dirty="0">
              <a:solidFill>
                <a:srgbClr val="216FB2"/>
              </a:solidFill>
              <a:latin typeface="Montserrat SemiBold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9767" y="5401390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Нажать кнопку </a:t>
            </a:r>
          </a:p>
          <a:p>
            <a:r>
              <a:rPr lang="ru-RU" dirty="0">
                <a:solidFill>
                  <a:srgbClr val="F25C1E"/>
                </a:solidFill>
                <a:latin typeface="Montserrat SemiBold" pitchFamily="2" charset="-52"/>
              </a:rPr>
              <a:t>«ОТПРАВИТЬ ЗАЯВЛЕНИЕ»</a:t>
            </a:r>
            <a:endParaRPr lang="ru-RU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8780" y="1249321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Блок </a:t>
            </a:r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«Образование» заполняется 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п</a:t>
            </a:r>
            <a:r>
              <a:rPr lang="ru-RU" sz="1900" dirty="0" smtClean="0">
                <a:solidFill>
                  <a:srgbClr val="F25C1E"/>
                </a:solidFill>
                <a:latin typeface="Montserrat SemiBold" pitchFamily="2" charset="-52"/>
              </a:rPr>
              <a:t>ри наличии указанной категории</a:t>
            </a:r>
            <a:endParaRPr lang="ru-RU" sz="1900" dirty="0">
              <a:solidFill>
                <a:srgbClr val="216FB2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67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Отслеживание </a:t>
            </a:r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заявлений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Войдите на портал «Работа России» с использованием подтвержденной учетной записи </a:t>
            </a:r>
            <a:r>
              <a:rPr lang="ru-RU" sz="1900" dirty="0" err="1">
                <a:solidFill>
                  <a:srgbClr val="216FB2"/>
                </a:solidFill>
                <a:latin typeface="Montserrat SemiBold" pitchFamily="2" charset="-52"/>
              </a:rPr>
              <a:t>Госуслуги</a:t>
            </a:r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 (ЕСИА)</a:t>
            </a:r>
            <a:endParaRPr lang="ru-RU" sz="19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85" y="2029751"/>
            <a:ext cx="106747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В Личном кабинете выберите пункт меню «Все сервисы» и нажмите в разделе </a:t>
            </a:r>
            <a:endParaRPr lang="ru-RU" sz="1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«</a:t>
            </a:r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Каталог услуг» на пункт Заявления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2706859"/>
            <a:ext cx="5830114" cy="1781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4895665"/>
            <a:ext cx="96199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На странице заявлений вы сможете ознакомиться с текущим статусом </a:t>
            </a:r>
            <a:endParaRPr lang="ru-RU" sz="1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Вашего </a:t>
            </a:r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5206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Работа в личном кабинете на портале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240" y="785941"/>
            <a:ext cx="73151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личном кабинете в блоке «Отклики и приглашения»</a:t>
            </a:r>
          </a:p>
          <a:p>
            <a:pPr algn="ctr"/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отображаются уведомления с приглашением на собеседования</a:t>
            </a:r>
            <a:endParaRPr lang="ru-RU" sz="1900" dirty="0">
              <a:solidFill>
                <a:srgbClr val="216FB2"/>
              </a:solidFill>
              <a:latin typeface="Montserrat SemiBold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89" y="1915959"/>
            <a:ext cx="85344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924" cy="71290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216FB2"/>
                </a:solidFill>
                <a:latin typeface="Montserrat Medium" pitchFamily="2" charset="-52"/>
              </a:rPr>
              <a:t>Авторизация на единой цифровой платформе «Работа в России»</a:t>
            </a:r>
            <a:endParaRPr lang="ru-RU" sz="24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416600"/>
            <a:ext cx="499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Необходимо </a:t>
            </a:r>
            <a:r>
              <a:rPr lang="ru-RU" dirty="0">
                <a:solidFill>
                  <a:srgbClr val="216FB2"/>
                </a:solidFill>
                <a:latin typeface="Montserrat SemiBold" pitchFamily="2" charset="-52"/>
              </a:rPr>
              <a:t>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9658" y="1169816"/>
            <a:ext cx="452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Montserrat SemiBold" pitchFamily="2" charset="-52"/>
              </a:rPr>
              <a:t>На открывшейся странице ввести почту и пароль соискателя и нажать на кнопку </a:t>
            </a:r>
            <a:r>
              <a:rPr lang="ru-RU" dirty="0">
                <a:solidFill>
                  <a:srgbClr val="F25C1E"/>
                </a:solidFill>
                <a:latin typeface="Montserrat SemiBold" pitchFamily="2" charset="-52"/>
              </a:rPr>
              <a:t>«Войти</a:t>
            </a: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»</a:t>
            </a:r>
            <a:endParaRPr lang="ru-RU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87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Работа в личном кабинете на портале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5531" y="982958"/>
            <a:ext cx="43020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СТАТУС ПРИГЛАШЕНИЯ:</a:t>
            </a:r>
          </a:p>
          <a:p>
            <a:pPr lvl="0"/>
            <a:endParaRPr lang="ru-RU" sz="1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pPr lvl="0"/>
            <a:r>
              <a:rPr lang="ru-RU" sz="1600" dirty="0" smtClean="0">
                <a:solidFill>
                  <a:srgbClr val="216FB2"/>
                </a:solidFill>
                <a:latin typeface="Montserrat Medium" pitchFamily="2" charset="-52"/>
              </a:rPr>
              <a:t>«</a:t>
            </a:r>
            <a:r>
              <a:rPr lang="ru-RU" sz="1600" dirty="0">
                <a:solidFill>
                  <a:srgbClr val="216FB2"/>
                </a:solidFill>
                <a:latin typeface="Montserrat SemiBold" pitchFamily="2" charset="-52"/>
              </a:rPr>
              <a:t>Новое</a:t>
            </a:r>
            <a:r>
              <a:rPr lang="ru-RU" sz="1600" dirty="0">
                <a:solidFill>
                  <a:srgbClr val="216FB2"/>
                </a:solidFill>
                <a:latin typeface="Montserrat Medium" pitchFamily="2" charset="-52"/>
              </a:rPr>
              <a:t>» – приглашение не просмотрено пользователем</a:t>
            </a:r>
            <a:r>
              <a:rPr lang="ru-RU" sz="1600" dirty="0" smtClean="0">
                <a:solidFill>
                  <a:srgbClr val="216FB2"/>
                </a:solidFill>
                <a:latin typeface="Montserrat Medium" pitchFamily="2" charset="-52"/>
              </a:rPr>
              <a:t>;</a:t>
            </a:r>
          </a:p>
          <a:p>
            <a:pPr lvl="0"/>
            <a:endParaRPr lang="ru-RU" sz="1600" dirty="0">
              <a:solidFill>
                <a:srgbClr val="216FB2"/>
              </a:solidFill>
              <a:latin typeface="Montserrat Medium" pitchFamily="2" charset="-52"/>
            </a:endParaRPr>
          </a:p>
          <a:p>
            <a:pPr lvl="0"/>
            <a:r>
              <a:rPr lang="ru-RU" sz="1600" dirty="0">
                <a:solidFill>
                  <a:srgbClr val="216FB2"/>
                </a:solidFill>
                <a:latin typeface="Montserrat Medium" pitchFamily="2" charset="-52"/>
              </a:rPr>
              <a:t>«</a:t>
            </a:r>
            <a:r>
              <a:rPr lang="ru-RU" sz="1600" dirty="0">
                <a:solidFill>
                  <a:srgbClr val="216FB2"/>
                </a:solidFill>
                <a:latin typeface="Montserrat SemiBold" pitchFamily="2" charset="-52"/>
              </a:rPr>
              <a:t>Просмотрен</a:t>
            </a:r>
            <a:r>
              <a:rPr lang="ru-RU" sz="1600" dirty="0">
                <a:solidFill>
                  <a:srgbClr val="216FB2"/>
                </a:solidFill>
                <a:latin typeface="Montserrat Medium" pitchFamily="2" charset="-52"/>
              </a:rPr>
              <a:t>» – приглашение просмотрено пользователем</a:t>
            </a:r>
            <a:r>
              <a:rPr lang="ru-RU" sz="1600" dirty="0" smtClean="0">
                <a:solidFill>
                  <a:srgbClr val="216FB2"/>
                </a:solidFill>
                <a:latin typeface="Montserrat Medium" pitchFamily="2" charset="-52"/>
              </a:rPr>
              <a:t>;</a:t>
            </a:r>
          </a:p>
          <a:p>
            <a:pPr lvl="0"/>
            <a:endParaRPr lang="ru-RU" sz="1600" dirty="0">
              <a:solidFill>
                <a:srgbClr val="216FB2"/>
              </a:solidFill>
              <a:latin typeface="Montserrat Medium" pitchFamily="2" charset="-52"/>
            </a:endParaRPr>
          </a:p>
          <a:p>
            <a:pPr lvl="0"/>
            <a:r>
              <a:rPr lang="ru-RU" sz="1600" dirty="0">
                <a:solidFill>
                  <a:srgbClr val="216FB2"/>
                </a:solidFill>
                <a:latin typeface="Montserrat Medium" pitchFamily="2" charset="-52"/>
              </a:rPr>
              <a:t>«</a:t>
            </a:r>
            <a:r>
              <a:rPr lang="ru-RU" sz="1600" dirty="0">
                <a:solidFill>
                  <a:srgbClr val="216FB2"/>
                </a:solidFill>
                <a:latin typeface="Montserrat SemiBold" pitchFamily="2" charset="-52"/>
              </a:rPr>
              <a:t>Отправлено согласие</a:t>
            </a:r>
            <a:r>
              <a:rPr lang="ru-RU" sz="1600" dirty="0">
                <a:solidFill>
                  <a:srgbClr val="216FB2"/>
                </a:solidFill>
                <a:latin typeface="Montserrat Medium" pitchFamily="2" charset="-52"/>
              </a:rPr>
              <a:t>» – </a:t>
            </a:r>
            <a:r>
              <a:rPr lang="ru-RU" sz="1600" dirty="0" smtClean="0">
                <a:solidFill>
                  <a:srgbClr val="216FB2"/>
                </a:solidFill>
                <a:latin typeface="Montserrat Medium" pitchFamily="2" charset="-52"/>
              </a:rPr>
              <a:t>пользователь </a:t>
            </a:r>
            <a:r>
              <a:rPr lang="ru-RU" sz="1600" dirty="0">
                <a:solidFill>
                  <a:srgbClr val="216FB2"/>
                </a:solidFill>
                <a:latin typeface="Montserrat Medium" pitchFamily="2" charset="-52"/>
              </a:rPr>
              <a:t>принял приглашение</a:t>
            </a:r>
            <a:r>
              <a:rPr lang="ru-RU" sz="1600" dirty="0" smtClean="0">
                <a:solidFill>
                  <a:srgbClr val="216FB2"/>
                </a:solidFill>
                <a:latin typeface="Montserrat Medium" pitchFamily="2" charset="-52"/>
              </a:rPr>
              <a:t>;</a:t>
            </a:r>
          </a:p>
          <a:p>
            <a:pPr lvl="0"/>
            <a:endParaRPr lang="ru-RU" sz="1600" dirty="0">
              <a:solidFill>
                <a:srgbClr val="216FB2"/>
              </a:solidFill>
              <a:latin typeface="Montserrat Medium" pitchFamily="2" charset="-52"/>
            </a:endParaRPr>
          </a:p>
          <a:p>
            <a:pPr lvl="0"/>
            <a:r>
              <a:rPr lang="ru-RU" sz="1600" dirty="0">
                <a:solidFill>
                  <a:srgbClr val="216FB2"/>
                </a:solidFill>
                <a:latin typeface="Montserrat Medium" pitchFamily="2" charset="-52"/>
              </a:rPr>
              <a:t>«</a:t>
            </a:r>
            <a:r>
              <a:rPr lang="ru-RU" sz="1600" dirty="0">
                <a:solidFill>
                  <a:srgbClr val="216FB2"/>
                </a:solidFill>
                <a:latin typeface="Montserrat SemiBold" pitchFamily="2" charset="-52"/>
              </a:rPr>
              <a:t>Назначено собеседование</a:t>
            </a:r>
            <a:r>
              <a:rPr lang="ru-RU" sz="1600" dirty="0">
                <a:solidFill>
                  <a:srgbClr val="216FB2"/>
                </a:solidFill>
                <a:latin typeface="Montserrat Medium" pitchFamily="2" charset="-52"/>
              </a:rPr>
              <a:t>» – работодатель назначил собеседование </a:t>
            </a:r>
            <a:r>
              <a:rPr lang="ru-RU" sz="1600" dirty="0" smtClean="0">
                <a:solidFill>
                  <a:srgbClr val="216FB2"/>
                </a:solidFill>
                <a:latin typeface="Montserrat Medium" pitchFamily="2" charset="-52"/>
              </a:rPr>
              <a:t>соискателю;</a:t>
            </a:r>
          </a:p>
          <a:p>
            <a:pPr lvl="0"/>
            <a:endParaRPr lang="ru-RU" sz="1600" dirty="0">
              <a:solidFill>
                <a:srgbClr val="216FB2"/>
              </a:solidFill>
              <a:latin typeface="Montserrat Medium" pitchFamily="2" charset="-52"/>
            </a:endParaRPr>
          </a:p>
          <a:p>
            <a:pPr lvl="0"/>
            <a:r>
              <a:rPr lang="ru-RU" sz="1600" dirty="0" smtClean="0">
                <a:solidFill>
                  <a:srgbClr val="216FB2"/>
                </a:solidFill>
                <a:latin typeface="Montserrat Medium" pitchFamily="2" charset="-52"/>
              </a:rPr>
              <a:t>«</a:t>
            </a:r>
            <a:r>
              <a:rPr lang="ru-RU" sz="1600" dirty="0">
                <a:solidFill>
                  <a:srgbClr val="216FB2"/>
                </a:solidFill>
                <a:latin typeface="Montserrat SemiBold" pitchFamily="2" charset="-52"/>
              </a:rPr>
              <a:t>Собеседование проведено</a:t>
            </a:r>
            <a:r>
              <a:rPr lang="ru-RU" sz="1600" dirty="0">
                <a:solidFill>
                  <a:srgbClr val="216FB2"/>
                </a:solidFill>
                <a:latin typeface="Montserrat Medium" pitchFamily="2" charset="-52"/>
              </a:rPr>
              <a:t>» – работодатель внес сведения по состоявшемуся собеседованию</a:t>
            </a:r>
            <a:r>
              <a:rPr lang="ru-RU" sz="1600" dirty="0" smtClean="0">
                <a:solidFill>
                  <a:srgbClr val="216FB2"/>
                </a:solidFill>
                <a:latin typeface="Montserrat Medium" pitchFamily="2" charset="-52"/>
              </a:rPr>
              <a:t>;</a:t>
            </a:r>
            <a:endParaRPr lang="ru-RU" sz="1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/>
          <a:stretch/>
        </p:blipFill>
        <p:spPr bwMode="auto">
          <a:xfrm>
            <a:off x="630279" y="1009639"/>
            <a:ext cx="4850130" cy="490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85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Работа в личном кабинете на портале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0175" y="1311699"/>
            <a:ext cx="563528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Карточка отклика/приглашения в списке содержит следующие кнопки</a:t>
            </a:r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:</a:t>
            </a:r>
          </a:p>
          <a:p>
            <a:pPr lvl="0"/>
            <a:endParaRPr lang="ru-RU" sz="1900" dirty="0">
              <a:solidFill>
                <a:srgbClr val="216FB2"/>
              </a:solidFill>
              <a:latin typeface="Montserrat SemiBold" pitchFamily="2" charset="-52"/>
            </a:endParaRPr>
          </a:p>
          <a:p>
            <a:pPr lvl="0"/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«</a:t>
            </a:r>
            <a:r>
              <a:rPr lang="ru-RU" sz="1900" dirty="0">
                <a:solidFill>
                  <a:srgbClr val="F25C1E"/>
                </a:solidFill>
                <a:latin typeface="Montserrat SemiBold" pitchFamily="2" charset="-52"/>
              </a:rPr>
              <a:t>Принять</a:t>
            </a:r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». </a:t>
            </a:r>
            <a:r>
              <a:rPr lang="ru-RU" sz="1900" dirty="0">
                <a:solidFill>
                  <a:srgbClr val="216FB2"/>
                </a:solidFill>
                <a:latin typeface="Montserrat SemiBold" pitchFamily="2" charset="-52"/>
              </a:rPr>
              <a:t>При нажатии кнопки откроется окно принятия приглашения от </a:t>
            </a:r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работодателя</a:t>
            </a:r>
          </a:p>
          <a:p>
            <a:pPr lvl="0"/>
            <a:endParaRPr lang="ru-RU" sz="1900" dirty="0" smtClean="0">
              <a:solidFill>
                <a:srgbClr val="216FB2"/>
              </a:solidFill>
              <a:latin typeface="Montserrat SemiBold" pitchFamily="2" charset="-52"/>
            </a:endParaRPr>
          </a:p>
          <a:p>
            <a:pPr lvl="0"/>
            <a:r>
              <a:rPr lang="ru-RU" sz="1900" dirty="0">
                <a:solidFill>
                  <a:srgbClr val="216FB2"/>
                </a:solidFill>
                <a:latin typeface="Montserrat Medium" pitchFamily="2" charset="-52"/>
              </a:rPr>
              <a:t>Для принятия отклика/приглашения пользователю необходимо нажать на кнопку «Принять». Заполнение поля «Сопроводительное письмо» является необязательным. При этом приглашение меняет статус на «Отправлено согласие»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07143" y="1208814"/>
            <a:ext cx="3790950" cy="35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825" y="6153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Montserrat SemiBold" pitchFamily="2" charset="-52"/>
              </a:rPr>
              <a:t>После </a:t>
            </a:r>
            <a:r>
              <a:rPr lang="ru-RU" sz="3100" dirty="0" smtClean="0">
                <a:solidFill>
                  <a:srgbClr val="216FB2"/>
                </a:solidFill>
                <a:latin typeface="Montserrat SemiBold" pitchFamily="2" charset="-52"/>
              </a:rPr>
              <a:t>авторизации на </a:t>
            </a:r>
            <a:r>
              <a:rPr lang="ru-RU" sz="3100" dirty="0">
                <a:solidFill>
                  <a:srgbClr val="216FB2"/>
                </a:solidFill>
                <a:latin typeface="Montserrat SemiBold" pitchFamily="2" charset="-52"/>
              </a:rPr>
              <a:t>единой цифровой платформе «Работа в России» через учетную запись </a:t>
            </a:r>
            <a:r>
              <a:rPr lang="ru-RU" sz="3100" dirty="0" smtClean="0">
                <a:solidFill>
                  <a:srgbClr val="216FB2"/>
                </a:solidFill>
                <a:latin typeface="Montserrat SemiBold" pitchFamily="2" charset="-52"/>
              </a:rPr>
              <a:t>ЕСИА, </a:t>
            </a:r>
            <a:br>
              <a:rPr lang="ru-RU" sz="3100" dirty="0" smtClean="0">
                <a:solidFill>
                  <a:srgbClr val="216FB2"/>
                </a:solidFill>
                <a:latin typeface="Montserrat SemiBold" pitchFamily="2" charset="-52"/>
              </a:rPr>
            </a:br>
            <a:r>
              <a:rPr lang="ru-RU" sz="3100" dirty="0" smtClean="0">
                <a:solidFill>
                  <a:srgbClr val="216FB2"/>
                </a:solidFill>
                <a:latin typeface="Montserrat SemiBold" pitchFamily="2" charset="-52"/>
              </a:rPr>
              <a:t>Вы попадаете в </a:t>
            </a:r>
            <a:r>
              <a:rPr lang="ru-RU" sz="3100" dirty="0" smtClean="0">
                <a:solidFill>
                  <a:srgbClr val="F25C1E"/>
                </a:solidFill>
                <a:latin typeface="Montserrat SemiBold" pitchFamily="2" charset="-52"/>
              </a:rPr>
              <a:t>личный кабинет соискателя</a:t>
            </a:r>
            <a:endParaRPr lang="ru-RU" dirty="0">
              <a:latin typeface="Montserrat SemiBold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:p14="http://schemas.microsoft.com/office/powerpoint/2010/main" val="26252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Создание резюме в личном кабинете соискателя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6FB2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При нажатии на      </a:t>
            </a:r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  <a:ea typeface="Times New Roman" panose="02020603050405020304" pitchFamily="18" charset="0"/>
              </a:rPr>
              <a:t>рядом </a:t>
            </a:r>
            <a:r>
              <a:rPr lang="ru-RU" dirty="0">
                <a:solidFill>
                  <a:srgbClr val="216FB2"/>
                </a:solidFill>
                <a:latin typeface="Montserrat SemiBold" pitchFamily="2" charset="-52"/>
                <a:ea typeface="Times New Roman" panose="02020603050405020304" pitchFamily="18" charset="0"/>
              </a:rPr>
              <a:t>с пунктом меню «Мои резюме</a:t>
            </a:r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  <a:ea typeface="Times New Roman" panose="02020603050405020304" pitchFamily="18" charset="0"/>
              </a:rPr>
              <a:t>» выбираем </a:t>
            </a: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  <a:ea typeface="Times New Roman" panose="02020603050405020304" pitchFamily="18" charset="0"/>
              </a:rPr>
              <a:t>«Добавить резюме» </a:t>
            </a:r>
            <a:endParaRPr lang="ru-RU" altLang="ru-RU" dirty="0">
              <a:solidFill>
                <a:srgbClr val="F25C1E"/>
              </a:solidFill>
              <a:latin typeface="Montserrat SemiBold" pitchFamily="2" charset="-52"/>
              <a:ea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772229" y="972391"/>
            <a:ext cx="290286" cy="2216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52" y="1443339"/>
            <a:ext cx="10058400" cy="5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Создание резюме в личном кабинете соискателя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6FB2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При нажатии на кнопку</a:t>
            </a:r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  <a:ea typeface="Times New Roman" panose="02020603050405020304" pitchFamily="18" charset="0"/>
              </a:rPr>
              <a:t> «Добавить резюме» открывается окно </a:t>
            </a: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Montserrat SemiBold" pitchFamily="2" charset="-52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3"/>
          <a:stretch/>
        </p:blipFill>
        <p:spPr>
          <a:xfrm>
            <a:off x="667657" y="1107661"/>
            <a:ext cx="5254172" cy="5613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1091" y="1849964"/>
            <a:ext cx="617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216FB2"/>
                </a:solidFill>
                <a:latin typeface="Montserrat SemiBold" pitchFamily="2" charset="-52"/>
              </a:rPr>
              <a:t>В поле желаемая должность </a:t>
            </a:r>
            <a:r>
              <a:rPr lang="ru-RU" sz="1400" b="1" u="sng" dirty="0" smtClean="0">
                <a:solidFill>
                  <a:srgbClr val="216FB2"/>
                </a:solidFill>
                <a:latin typeface="Montserrat SemiBold" pitchFamily="2" charset="-52"/>
              </a:rPr>
              <a:t>обязательно указывается фраза</a:t>
            </a:r>
            <a:r>
              <a:rPr lang="ru-RU" sz="1400" dirty="0" smtClean="0">
                <a:solidFill>
                  <a:srgbClr val="216FB2"/>
                </a:solidFill>
                <a:latin typeface="Montserrat SemiBold" pitchFamily="2" charset="-52"/>
              </a:rPr>
              <a:t>:</a:t>
            </a:r>
          </a:p>
          <a:p>
            <a:r>
              <a:rPr lang="ru-RU" sz="1400" dirty="0" smtClean="0">
                <a:solidFill>
                  <a:srgbClr val="F25C1E"/>
                </a:solidFill>
                <a:latin typeface="Montserrat SemiBold" pitchFamily="2" charset="-52"/>
              </a:rPr>
              <a:t>«временное трудоустройство несовершеннолетних»</a:t>
            </a:r>
            <a:endParaRPr lang="ru-RU" sz="14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9656" y="2366806"/>
            <a:ext cx="5450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216FB2"/>
                </a:solidFill>
                <a:latin typeface="Montserrat SemiBold" pitchFamily="2" charset="-52"/>
              </a:rPr>
              <a:t>В поле профессия указывается желаемая профессия, </a:t>
            </a:r>
          </a:p>
          <a:p>
            <a:r>
              <a:rPr lang="ru-RU" sz="1400" dirty="0" smtClean="0">
                <a:solidFill>
                  <a:srgbClr val="216FB2"/>
                </a:solidFill>
                <a:latin typeface="Montserrat SemiBold" pitchFamily="2" charset="-52"/>
              </a:rPr>
              <a:t>например: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2955142"/>
            <a:ext cx="4153480" cy="1857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656" y="4812776"/>
            <a:ext cx="477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216FB2"/>
                </a:solidFill>
                <a:latin typeface="Montserrat SemiBold" pitchFamily="2" charset="-52"/>
              </a:rPr>
              <a:t>В поле сфера деятельности выбрать из списка:</a:t>
            </a:r>
          </a:p>
          <a:p>
            <a:r>
              <a:rPr lang="ru-RU" sz="1400" dirty="0" smtClean="0">
                <a:solidFill>
                  <a:srgbClr val="F25C1E"/>
                </a:solidFill>
                <a:latin typeface="Montserrat SemiBold" pitchFamily="2" charset="-52"/>
              </a:rPr>
              <a:t>«Работы, не требующие квалификации»</a:t>
            </a:r>
            <a:endParaRPr lang="ru-RU" sz="14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9656" y="5466228"/>
            <a:ext cx="5482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216FB2"/>
                </a:solidFill>
                <a:latin typeface="Montserrat SemiBold" pitchFamily="2" charset="-52"/>
              </a:rPr>
              <a:t>В поле зарплата укажите желаемую (реальную) сумму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091" y="1384343"/>
            <a:ext cx="336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 smtClean="0">
                <a:solidFill>
                  <a:srgbClr val="216FB2"/>
                </a:solidFill>
                <a:latin typeface="Montserrat SemiBold" pitchFamily="2" charset="-52"/>
              </a:rPr>
              <a:t>Блок ОСНОВНАЯ ИНФОРМАЦИЯ</a:t>
            </a:r>
            <a:endParaRPr lang="ru-RU" sz="1400" u="sng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5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Создание резюме в личном кабинете соискателя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" y="690147"/>
            <a:ext cx="6944694" cy="541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Montserrat SemiBold" pitchFamily="2" charset="-52"/>
              </a:rPr>
              <a:t>Проверьте Ваши контактные данные</a:t>
            </a:r>
          </a:p>
          <a:p>
            <a:endParaRPr lang="ru-RU" sz="2000" dirty="0" smtClean="0">
              <a:solidFill>
                <a:srgbClr val="F25C1E"/>
              </a:solidFill>
              <a:latin typeface="Montserrat SemiBold" pitchFamily="2" charset="-52"/>
            </a:endParaRPr>
          </a:p>
          <a:p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Указанные контакты необходимы для связи </a:t>
            </a:r>
            <a:b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</a:br>
            <a:r>
              <a:rPr lang="ru-RU" sz="2000" dirty="0" smtClean="0">
                <a:solidFill>
                  <a:srgbClr val="F25C1E"/>
                </a:solidFill>
                <a:latin typeface="Montserrat SemiBold" pitchFamily="2" charset="-52"/>
              </a:rPr>
              <a:t>с Вами</a:t>
            </a:r>
            <a:endParaRPr lang="ru-RU" sz="2000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156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Montserrat Medium" pitchFamily="2" charset="-52"/>
              </a:rPr>
              <a:t>Создание резюме в личном кабинете соискателя</a:t>
            </a:r>
            <a:endParaRPr lang="ru-RU" sz="3600" dirty="0">
              <a:solidFill>
                <a:srgbClr val="216FB2"/>
              </a:solidFill>
              <a:latin typeface="Montserrat Medium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690148"/>
            <a:ext cx="5373914" cy="187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2564448"/>
            <a:ext cx="5940062" cy="426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171" y="879566"/>
            <a:ext cx="558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В блоке «Опыт работы» 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Пункт «Есть опыт работы» </a:t>
            </a: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не активировать</a:t>
            </a:r>
            <a:endParaRPr lang="ru-RU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6319" y="2778034"/>
            <a:ext cx="5482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В блоке «Пожелания к вакансии»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График работы укажите </a:t>
            </a: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«Неполный день»</a:t>
            </a:r>
          </a:p>
          <a:p>
            <a:r>
              <a:rPr lang="ru-RU" dirty="0" smtClean="0">
                <a:solidFill>
                  <a:srgbClr val="216FB2"/>
                </a:solidFill>
                <a:latin typeface="Montserrat SemiBold" pitchFamily="2" charset="-52"/>
              </a:rPr>
              <a:t>Тип занятости укажите </a:t>
            </a:r>
            <a:r>
              <a:rPr lang="ru-RU" dirty="0" smtClean="0">
                <a:solidFill>
                  <a:srgbClr val="F25C1E"/>
                </a:solidFill>
                <a:latin typeface="Montserrat SemiBold" pitchFamily="2" charset="-52"/>
              </a:rPr>
              <a:t>«Временная»</a:t>
            </a:r>
            <a:endParaRPr lang="ru-RU" dirty="0">
              <a:solidFill>
                <a:srgbClr val="F25C1E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7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1261</Words>
  <Application>Microsoft Office PowerPoint</Application>
  <PresentationFormat>Широкоэкранный</PresentationFormat>
  <Paragraphs>227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 Unicode MS</vt:lpstr>
      <vt:lpstr>Arial</vt:lpstr>
      <vt:lpstr>Calibri</vt:lpstr>
      <vt:lpstr>Calibri Light</vt:lpstr>
      <vt:lpstr>Montserrat Medium</vt:lpstr>
      <vt:lpstr>Montserrat SemiBold</vt:lpstr>
      <vt:lpstr>Times New Roman</vt:lpstr>
      <vt:lpstr>Тема Office</vt:lpstr>
      <vt:lpstr>Алгоритм работы на портале «Работа в России»</vt:lpstr>
      <vt:lpstr>Презентация PowerPoint</vt:lpstr>
      <vt:lpstr>Презентация PowerPoint</vt:lpstr>
      <vt:lpstr>Авторизация на единой цифровой платформе «Работа в России»</vt:lpstr>
      <vt:lpstr>После авторизации на единой цифровой платформе «Работа в России» через учетную запись ЕСИА,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Отслеживание заявлений</vt:lpstr>
      <vt:lpstr>Работа в личном кабинете на портале</vt:lpstr>
      <vt:lpstr>Работа в личном кабинете на портале</vt:lpstr>
      <vt:lpstr>Работа в личном кабинете на портале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Левакова София Александровна</cp:lastModifiedBy>
  <cp:revision>46</cp:revision>
  <cp:lastPrinted>2022-01-21T09:21:06Z</cp:lastPrinted>
  <dcterms:created xsi:type="dcterms:W3CDTF">2022-01-20T13:03:28Z</dcterms:created>
  <dcterms:modified xsi:type="dcterms:W3CDTF">2023-01-19T13:37:37Z</dcterms:modified>
</cp:coreProperties>
</file>